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Funtastic" charset="1" panose="00000000000000000000"/>
      <p:regular r:id="rId20"/>
    </p:embeddedFont>
    <p:embeddedFont>
      <p:font typeface="DM Sans" charset="1" panose="00000000000000000000"/>
      <p:regular r:id="rId21"/>
    </p:embeddedFont>
    <p:embeddedFont>
      <p:font typeface="DM Sans Bold" charset="1" panose="00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NibEiLtA.mp4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ENibEiLtA.mp4" Type="http://schemas.openxmlformats.org/officeDocument/2006/relationships/video"/><Relationship Id="rId4" Target="../media/VAENibEiLtA.mp4" Type="http://schemas.microsoft.com/office/2007/relationships/media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Relationship Id="rId7" Target="../media/image32.png" Type="http://schemas.openxmlformats.org/officeDocument/2006/relationships/image"/><Relationship Id="rId8" Target="../media/image33.png" Type="http://schemas.openxmlformats.org/officeDocument/2006/relationships/image"/><Relationship Id="rId9" Target="../media/image34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3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png" Type="http://schemas.openxmlformats.org/officeDocument/2006/relationships/image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1.png" Type="http://schemas.openxmlformats.org/officeDocument/2006/relationships/image"/><Relationship Id="rId9" Target="../media/image2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5.png" Type="http://schemas.openxmlformats.org/officeDocument/2006/relationships/image"/><Relationship Id="rId5" Target="../media/image26.png" Type="http://schemas.openxmlformats.org/officeDocument/2006/relationships/image"/><Relationship Id="rId6" Target="../media/image27.png" Type="http://schemas.openxmlformats.org/officeDocument/2006/relationships/image"/><Relationship Id="rId7" Target="../media/image2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5333.3330" end="6395.8340"/>
                </p14:media>
              </p:ext>
            </p:extLst>
          </p:nvPr>
        </p:nvPicPr>
        <p:blipFill>
          <a:blip r:embed="rId2"/>
          <a:srcRect l="0" t="657" r="0" b="657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3747847" y="571486"/>
            <a:ext cx="10792307" cy="9144027"/>
          </a:xfrm>
          <a:custGeom>
            <a:avLst/>
            <a:gdLst/>
            <a:ahLst/>
            <a:cxnLst/>
            <a:rect r="r" b="b" t="t" l="l"/>
            <a:pathLst>
              <a:path h="9144027" w="10792307">
                <a:moveTo>
                  <a:pt x="0" y="0"/>
                </a:moveTo>
                <a:lnTo>
                  <a:pt x="10792306" y="0"/>
                </a:lnTo>
                <a:lnTo>
                  <a:pt x="10792306" y="9144028"/>
                </a:lnTo>
                <a:lnTo>
                  <a:pt x="0" y="91440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09487" y="2631417"/>
            <a:ext cx="9090033" cy="2013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128"/>
              </a:lnSpc>
            </a:pPr>
            <a:r>
              <a:rPr lang="en-US" sz="11676">
                <a:solidFill>
                  <a:srgbClr val="C63837"/>
                </a:solidFill>
                <a:latin typeface="Funtastic"/>
                <a:ea typeface="Funtastic"/>
                <a:cs typeface="Funtastic"/>
                <a:sym typeface="Funtastic"/>
              </a:rPr>
              <a:t>NUTRIBOT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92530" y="6839169"/>
            <a:ext cx="6985417" cy="576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9"/>
              </a:lnSpc>
            </a:pPr>
            <a:r>
              <a:rPr lang="en-US" sz="3338">
                <a:solidFill>
                  <a:srgbClr val="D2F880"/>
                </a:solidFill>
                <a:latin typeface="Funtastic"/>
                <a:ea typeface="Funtastic"/>
                <a:cs typeface="Funtastic"/>
                <a:sym typeface="Funtastic"/>
              </a:rPr>
              <a:t>By : Gh</a:t>
            </a:r>
            <a:r>
              <a:rPr lang="en-US" sz="3338">
                <a:solidFill>
                  <a:srgbClr val="D2F880"/>
                </a:solidFill>
                <a:latin typeface="Funtastic"/>
                <a:ea typeface="Funtastic"/>
                <a:cs typeface="Funtastic"/>
                <a:sym typeface="Funtastic"/>
              </a:rPr>
              <a:t>ala Al-Otaibi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16899" y="4680216"/>
            <a:ext cx="12433382" cy="161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73"/>
              </a:lnSpc>
            </a:pPr>
            <a:r>
              <a:rPr lang="en-US" sz="5019">
                <a:solidFill>
                  <a:srgbClr val="D2F880"/>
                </a:solidFill>
                <a:latin typeface="Funtastic"/>
                <a:ea typeface="Funtastic"/>
                <a:cs typeface="Funtastic"/>
                <a:sym typeface="Funtastic"/>
              </a:rPr>
              <a:t>Smart Nutrition Assistant for P</a:t>
            </a:r>
            <a:r>
              <a:rPr lang="en-US" sz="5019">
                <a:solidFill>
                  <a:srgbClr val="D2F880"/>
                </a:solidFill>
                <a:latin typeface="Funtastic"/>
                <a:ea typeface="Funtastic"/>
                <a:cs typeface="Funtastic"/>
                <a:sym typeface="Funtastic"/>
              </a:rPr>
              <a:t>ersonalized Dietary Support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F8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866255" y="0"/>
            <a:ext cx="13294348" cy="12424173"/>
          </a:xfrm>
          <a:custGeom>
            <a:avLst/>
            <a:gdLst/>
            <a:ahLst/>
            <a:cxnLst/>
            <a:rect r="r" b="b" t="t" l="l"/>
            <a:pathLst>
              <a:path h="12424173" w="13294348">
                <a:moveTo>
                  <a:pt x="0" y="0"/>
                </a:moveTo>
                <a:lnTo>
                  <a:pt x="13294348" y="0"/>
                </a:lnTo>
                <a:lnTo>
                  <a:pt x="13294348" y="12424173"/>
                </a:lnTo>
                <a:lnTo>
                  <a:pt x="0" y="124241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606884" y="-6212086"/>
            <a:ext cx="13294348" cy="12424173"/>
          </a:xfrm>
          <a:custGeom>
            <a:avLst/>
            <a:gdLst/>
            <a:ahLst/>
            <a:cxnLst/>
            <a:rect r="r" b="b" t="t" l="l"/>
            <a:pathLst>
              <a:path h="12424173" w="13294348">
                <a:moveTo>
                  <a:pt x="0" y="0"/>
                </a:moveTo>
                <a:lnTo>
                  <a:pt x="13294349" y="0"/>
                </a:lnTo>
                <a:lnTo>
                  <a:pt x="13294349" y="12424172"/>
                </a:lnTo>
                <a:lnTo>
                  <a:pt x="0" y="1242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960053" y="4462008"/>
          <a:ext cx="14367893" cy="4477572"/>
        </p:xfrm>
        <a:graphic>
          <a:graphicData uri="http://schemas.openxmlformats.org/drawingml/2006/table">
            <a:tbl>
              <a:tblPr/>
              <a:tblGrid>
                <a:gridCol w="4142207"/>
                <a:gridCol w="3886653"/>
                <a:gridCol w="2090965"/>
                <a:gridCol w="2090965"/>
                <a:gridCol w="2157102"/>
              </a:tblGrid>
              <a:tr h="7651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E0FF9E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Question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E0FF9E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Answer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E0FF9E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Relevance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E0FF9E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Hallucination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E0FF9E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Latency (s)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</a:tr>
              <a:tr h="19572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Best healthy breakfast for hypertension?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For someone with hypertension, a healthy breakfast could include foods that are low in sodium and rich in potassium, magnesium, and fiber....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True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False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3.11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</a:tr>
              <a:tr h="175515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Can plugging your ears help reduce sugar levels?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No, plugging your ears does not have any effect on blood sugar levels....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True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False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E0FF9E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1.72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8B57"/>
                    </a:solidFill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2043384" y="819150"/>
            <a:ext cx="13606836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2543A"/>
                </a:solidFill>
                <a:latin typeface="Funtastic"/>
                <a:ea typeface="Funtastic"/>
                <a:cs typeface="Funtastic"/>
                <a:sym typeface="Funtastic"/>
              </a:rPr>
              <a:t>PERFORMANCE EVALUATION BY LANGSMITH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1159" y="2601882"/>
            <a:ext cx="14251285" cy="993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8"/>
              </a:lnSpc>
            </a:pPr>
            <a:r>
              <a:rPr lang="en-US" b="true" sz="2891">
                <a:solidFill>
                  <a:srgbClr val="02543A"/>
                </a:solidFill>
                <a:latin typeface="DM Sans Bold"/>
                <a:ea typeface="DM Sans Bold"/>
                <a:cs typeface="DM Sans Bold"/>
                <a:sym typeface="DM Sans Bold"/>
              </a:rPr>
              <a:t> The model was evaluated using the LangSmith platform, which provided detailed insights into response relevance, hallucination, latency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F8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4019" y="3712803"/>
            <a:ext cx="3038591" cy="2839701"/>
          </a:xfrm>
          <a:custGeom>
            <a:avLst/>
            <a:gdLst/>
            <a:ahLst/>
            <a:cxnLst/>
            <a:rect r="r" b="b" t="t" l="l"/>
            <a:pathLst>
              <a:path h="2839701" w="3038591">
                <a:moveTo>
                  <a:pt x="0" y="0"/>
                </a:moveTo>
                <a:lnTo>
                  <a:pt x="3038591" y="0"/>
                </a:lnTo>
                <a:lnTo>
                  <a:pt x="3038591" y="2839701"/>
                </a:lnTo>
                <a:lnTo>
                  <a:pt x="0" y="28397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84065" y="3712803"/>
            <a:ext cx="3038591" cy="2839701"/>
          </a:xfrm>
          <a:custGeom>
            <a:avLst/>
            <a:gdLst/>
            <a:ahLst/>
            <a:cxnLst/>
            <a:rect r="r" b="b" t="t" l="l"/>
            <a:pathLst>
              <a:path h="2839701" w="3038591">
                <a:moveTo>
                  <a:pt x="0" y="0"/>
                </a:moveTo>
                <a:lnTo>
                  <a:pt x="3038590" y="0"/>
                </a:lnTo>
                <a:lnTo>
                  <a:pt x="3038590" y="2839701"/>
                </a:lnTo>
                <a:lnTo>
                  <a:pt x="0" y="28397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367714" y="6418599"/>
            <a:ext cx="3038591" cy="2839701"/>
          </a:xfrm>
          <a:custGeom>
            <a:avLst/>
            <a:gdLst/>
            <a:ahLst/>
            <a:cxnLst/>
            <a:rect r="r" b="b" t="t" l="l"/>
            <a:pathLst>
              <a:path h="2839701" w="3038591">
                <a:moveTo>
                  <a:pt x="0" y="0"/>
                </a:moveTo>
                <a:lnTo>
                  <a:pt x="3038590" y="0"/>
                </a:lnTo>
                <a:lnTo>
                  <a:pt x="3038590" y="2839701"/>
                </a:lnTo>
                <a:lnTo>
                  <a:pt x="0" y="28397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165345" y="3712803"/>
            <a:ext cx="3038591" cy="2839701"/>
          </a:xfrm>
          <a:custGeom>
            <a:avLst/>
            <a:gdLst/>
            <a:ahLst/>
            <a:cxnLst/>
            <a:rect r="r" b="b" t="t" l="l"/>
            <a:pathLst>
              <a:path h="2839701" w="3038591">
                <a:moveTo>
                  <a:pt x="0" y="0"/>
                </a:moveTo>
                <a:lnTo>
                  <a:pt x="3038590" y="0"/>
                </a:lnTo>
                <a:lnTo>
                  <a:pt x="3038590" y="2839701"/>
                </a:lnTo>
                <a:lnTo>
                  <a:pt x="0" y="28397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685390" y="3712803"/>
            <a:ext cx="3038591" cy="2839701"/>
          </a:xfrm>
          <a:custGeom>
            <a:avLst/>
            <a:gdLst/>
            <a:ahLst/>
            <a:cxnLst/>
            <a:rect r="r" b="b" t="t" l="l"/>
            <a:pathLst>
              <a:path h="2839701" w="3038591">
                <a:moveTo>
                  <a:pt x="0" y="0"/>
                </a:moveTo>
                <a:lnTo>
                  <a:pt x="3038591" y="0"/>
                </a:lnTo>
                <a:lnTo>
                  <a:pt x="3038591" y="2839701"/>
                </a:lnTo>
                <a:lnTo>
                  <a:pt x="0" y="28397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969039" y="6418599"/>
            <a:ext cx="3038591" cy="2839701"/>
          </a:xfrm>
          <a:custGeom>
            <a:avLst/>
            <a:gdLst/>
            <a:ahLst/>
            <a:cxnLst/>
            <a:rect r="r" b="b" t="t" l="l"/>
            <a:pathLst>
              <a:path h="2839701" w="3038591">
                <a:moveTo>
                  <a:pt x="0" y="0"/>
                </a:moveTo>
                <a:lnTo>
                  <a:pt x="3038590" y="0"/>
                </a:lnTo>
                <a:lnTo>
                  <a:pt x="3038590" y="2839701"/>
                </a:lnTo>
                <a:lnTo>
                  <a:pt x="0" y="28397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93597" y="837608"/>
            <a:ext cx="2598986" cy="2085686"/>
          </a:xfrm>
          <a:custGeom>
            <a:avLst/>
            <a:gdLst/>
            <a:ahLst/>
            <a:cxnLst/>
            <a:rect r="r" b="b" t="t" l="l"/>
            <a:pathLst>
              <a:path h="2085686" w="2598986">
                <a:moveTo>
                  <a:pt x="0" y="0"/>
                </a:moveTo>
                <a:lnTo>
                  <a:pt x="2598986" y="0"/>
                </a:lnTo>
                <a:lnTo>
                  <a:pt x="2598986" y="2085686"/>
                </a:lnTo>
                <a:lnTo>
                  <a:pt x="0" y="2085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360202" y="8851430"/>
            <a:ext cx="2881620" cy="2871141"/>
          </a:xfrm>
          <a:custGeom>
            <a:avLst/>
            <a:gdLst/>
            <a:ahLst/>
            <a:cxnLst/>
            <a:rect r="r" b="b" t="t" l="l"/>
            <a:pathLst>
              <a:path h="2871141" w="2881620">
                <a:moveTo>
                  <a:pt x="0" y="0"/>
                </a:moveTo>
                <a:lnTo>
                  <a:pt x="2881620" y="0"/>
                </a:lnTo>
                <a:lnTo>
                  <a:pt x="2881620" y="2871140"/>
                </a:lnTo>
                <a:lnTo>
                  <a:pt x="0" y="28711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989509" y="837608"/>
            <a:ext cx="2596982" cy="2635250"/>
          </a:xfrm>
          <a:custGeom>
            <a:avLst/>
            <a:gdLst/>
            <a:ahLst/>
            <a:cxnLst/>
            <a:rect r="r" b="b" t="t" l="l"/>
            <a:pathLst>
              <a:path h="2635250" w="2596982">
                <a:moveTo>
                  <a:pt x="0" y="0"/>
                </a:moveTo>
                <a:lnTo>
                  <a:pt x="2596982" y="0"/>
                </a:lnTo>
                <a:lnTo>
                  <a:pt x="2596982" y="2635250"/>
                </a:lnTo>
                <a:lnTo>
                  <a:pt x="0" y="26352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332106" y="6099350"/>
            <a:ext cx="1598443" cy="906308"/>
          </a:xfrm>
          <a:custGeom>
            <a:avLst/>
            <a:gdLst/>
            <a:ahLst/>
            <a:cxnLst/>
            <a:rect r="r" b="b" t="t" l="l"/>
            <a:pathLst>
              <a:path h="906308" w="1598443">
                <a:moveTo>
                  <a:pt x="0" y="0"/>
                </a:moveTo>
                <a:lnTo>
                  <a:pt x="1598443" y="0"/>
                </a:lnTo>
                <a:lnTo>
                  <a:pt x="1598443" y="906308"/>
                </a:lnTo>
                <a:lnTo>
                  <a:pt x="0" y="9063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619209" y="628058"/>
            <a:ext cx="5675423" cy="1941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419"/>
              </a:lnSpc>
              <a:spcBef>
                <a:spcPct val="0"/>
              </a:spcBef>
            </a:pPr>
            <a:r>
              <a:rPr lang="en-US" sz="5299">
                <a:solidFill>
                  <a:srgbClr val="2F9D66"/>
                </a:solidFill>
                <a:latin typeface="Funtastic"/>
                <a:ea typeface="Funtastic"/>
                <a:cs typeface="Funtastic"/>
                <a:sym typeface="Funtastic"/>
              </a:rPr>
              <a:t>CHALLENGES &amp; SOLUTIONS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20932" y="4443095"/>
            <a:ext cx="2324764" cy="1353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Accurate Arabic Speech Recognition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533624" y="4671695"/>
            <a:ext cx="2139472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Reducing Hallucinations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496250" y="6958033"/>
            <a:ext cx="2783709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Translating Medical Terminology to Arabic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294631" y="2856619"/>
            <a:ext cx="2781517" cy="61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5"/>
              </a:lnSpc>
            </a:pPr>
            <a:r>
              <a:rPr lang="en-US" b="true" sz="3618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Solutions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65331" y="4443095"/>
            <a:ext cx="1735126" cy="1353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5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Us</a:t>
            </a:r>
            <a:r>
              <a:rPr lang="en-US" sz="25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e large version of Whisper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137385" y="4336364"/>
            <a:ext cx="2276137" cy="181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Strict Prompt Template, Post-Answer Filtering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543167" y="7211165"/>
            <a:ext cx="2023077" cy="1353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Integrated Google Translator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496250" y="2858033"/>
            <a:ext cx="2781517" cy="61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5"/>
              </a:lnSpc>
            </a:pPr>
            <a:r>
              <a:rPr lang="en-US" b="true" sz="3618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Challenges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8B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96165" y="0"/>
            <a:ext cx="9591835" cy="10287000"/>
            <a:chOff x="0" y="0"/>
            <a:chExt cx="1486026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026" cy="1593725"/>
            </a:xfrm>
            <a:custGeom>
              <a:avLst/>
              <a:gdLst/>
              <a:ahLst/>
              <a:cxnLst/>
              <a:rect r="r" b="b" t="t" l="l"/>
              <a:pathLst>
                <a:path h="1593725" w="1486026">
                  <a:moveTo>
                    <a:pt x="0" y="0"/>
                  </a:moveTo>
                  <a:lnTo>
                    <a:pt x="1486026" y="0"/>
                  </a:lnTo>
                  <a:lnTo>
                    <a:pt x="1486026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44076" t="0" r="-44076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4862748">
            <a:off x="-11917074" y="-867345"/>
            <a:ext cx="34164937" cy="8367793"/>
          </a:xfrm>
          <a:custGeom>
            <a:avLst/>
            <a:gdLst/>
            <a:ahLst/>
            <a:cxnLst/>
            <a:rect r="r" b="b" t="t" l="l"/>
            <a:pathLst>
              <a:path h="8367793" w="34164937">
                <a:moveTo>
                  <a:pt x="0" y="0"/>
                </a:moveTo>
                <a:lnTo>
                  <a:pt x="34164938" y="0"/>
                </a:lnTo>
                <a:lnTo>
                  <a:pt x="34164938" y="8367792"/>
                </a:lnTo>
                <a:lnTo>
                  <a:pt x="0" y="836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-472780">
            <a:off x="1624420" y="4224277"/>
            <a:ext cx="7860544" cy="264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44"/>
              </a:lnSpc>
            </a:pPr>
            <a:r>
              <a:rPr lang="en-US" sz="8135">
                <a:solidFill>
                  <a:srgbClr val="C63837"/>
                </a:solidFill>
                <a:latin typeface="Funtastic"/>
                <a:ea typeface="Funtastic"/>
                <a:cs typeface="Funtastic"/>
                <a:sym typeface="Funtastic"/>
              </a:rPr>
              <a:t>CONCLUSION &amp; FUTURE WORK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F8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28712" y="2892809"/>
            <a:ext cx="5632763" cy="5264073"/>
          </a:xfrm>
          <a:custGeom>
            <a:avLst/>
            <a:gdLst/>
            <a:ahLst/>
            <a:cxnLst/>
            <a:rect r="r" b="b" t="t" l="l"/>
            <a:pathLst>
              <a:path h="5264073" w="5632763">
                <a:moveTo>
                  <a:pt x="0" y="0"/>
                </a:moveTo>
                <a:lnTo>
                  <a:pt x="5632763" y="0"/>
                </a:lnTo>
                <a:lnTo>
                  <a:pt x="5632763" y="5264073"/>
                </a:lnTo>
                <a:lnTo>
                  <a:pt x="0" y="5264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89954" y="2892809"/>
            <a:ext cx="5632763" cy="5264073"/>
          </a:xfrm>
          <a:custGeom>
            <a:avLst/>
            <a:gdLst/>
            <a:ahLst/>
            <a:cxnLst/>
            <a:rect r="r" b="b" t="t" l="l"/>
            <a:pathLst>
              <a:path h="5264073" w="5632763">
                <a:moveTo>
                  <a:pt x="0" y="0"/>
                </a:moveTo>
                <a:lnTo>
                  <a:pt x="5632763" y="0"/>
                </a:lnTo>
                <a:lnTo>
                  <a:pt x="5632763" y="5264073"/>
                </a:lnTo>
                <a:lnTo>
                  <a:pt x="0" y="5264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624228">
            <a:off x="-204523" y="8531818"/>
            <a:ext cx="3769519" cy="3510365"/>
          </a:xfrm>
          <a:custGeom>
            <a:avLst/>
            <a:gdLst/>
            <a:ahLst/>
            <a:cxnLst/>
            <a:rect r="r" b="b" t="t" l="l"/>
            <a:pathLst>
              <a:path h="3510365" w="3769519">
                <a:moveTo>
                  <a:pt x="0" y="0"/>
                </a:moveTo>
                <a:lnTo>
                  <a:pt x="3769519" y="0"/>
                </a:lnTo>
                <a:lnTo>
                  <a:pt x="3769519" y="3510364"/>
                </a:lnTo>
                <a:lnTo>
                  <a:pt x="0" y="35103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82462" y="-1971618"/>
            <a:ext cx="4864427" cy="4864427"/>
          </a:xfrm>
          <a:custGeom>
            <a:avLst/>
            <a:gdLst/>
            <a:ahLst/>
            <a:cxnLst/>
            <a:rect r="r" b="b" t="t" l="l"/>
            <a:pathLst>
              <a:path h="4864427" w="4864427">
                <a:moveTo>
                  <a:pt x="0" y="0"/>
                </a:moveTo>
                <a:lnTo>
                  <a:pt x="4864427" y="0"/>
                </a:lnTo>
                <a:lnTo>
                  <a:pt x="4864427" y="4864427"/>
                </a:lnTo>
                <a:lnTo>
                  <a:pt x="0" y="48644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982462" y="6814318"/>
            <a:ext cx="4073130" cy="4580655"/>
          </a:xfrm>
          <a:custGeom>
            <a:avLst/>
            <a:gdLst/>
            <a:ahLst/>
            <a:cxnLst/>
            <a:rect r="r" b="b" t="t" l="l"/>
            <a:pathLst>
              <a:path h="4580655" w="4073130">
                <a:moveTo>
                  <a:pt x="0" y="0"/>
                </a:moveTo>
                <a:lnTo>
                  <a:pt x="4073130" y="0"/>
                </a:lnTo>
                <a:lnTo>
                  <a:pt x="4073130" y="4580655"/>
                </a:lnTo>
                <a:lnTo>
                  <a:pt x="0" y="45806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394531" y="-348353"/>
            <a:ext cx="5376920" cy="2326740"/>
          </a:xfrm>
          <a:custGeom>
            <a:avLst/>
            <a:gdLst/>
            <a:ahLst/>
            <a:cxnLst/>
            <a:rect r="r" b="b" t="t" l="l"/>
            <a:pathLst>
              <a:path h="2326740" w="5376920">
                <a:moveTo>
                  <a:pt x="0" y="0"/>
                </a:moveTo>
                <a:lnTo>
                  <a:pt x="5376920" y="0"/>
                </a:lnTo>
                <a:lnTo>
                  <a:pt x="5376920" y="2326740"/>
                </a:lnTo>
                <a:lnTo>
                  <a:pt x="0" y="23267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97480" y="1229109"/>
            <a:ext cx="9184948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2F9D66"/>
                </a:solidFill>
                <a:latin typeface="Funtastic"/>
                <a:ea typeface="Funtastic"/>
                <a:cs typeface="Funtastic"/>
                <a:sym typeface="Funtastic"/>
              </a:rPr>
              <a:t>CONCLUSION &amp; FUTURE WORK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82389" y="3643245"/>
            <a:ext cx="3510881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b="true" sz="2599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89474" y="4425565"/>
            <a:ext cx="4511239" cy="2501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18158" indent="-259079" lvl="1">
              <a:lnSpc>
                <a:spcPts val="3359"/>
              </a:lnSpc>
              <a:buAutoNum type="arabicPeriod" startAt="1"/>
            </a:pP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NutriBot is a smart, scalable, multilingual assistant</a:t>
            </a:r>
          </a:p>
          <a:p>
            <a:pPr algn="ctr" marL="518158" indent="-259079" lvl="1">
              <a:lnSpc>
                <a:spcPts val="3359"/>
              </a:lnSpc>
              <a:buAutoNum type="arabicPeriod" startAt="1"/>
            </a:pP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Built on trust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ed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l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in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ic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al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 so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u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r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es</a:t>
            </a:r>
          </a:p>
          <a:p>
            <a:pPr algn="ctr" marL="518158" indent="-259079" lvl="1">
              <a:lnSpc>
                <a:spcPts val="3359"/>
              </a:lnSpc>
              <a:buAutoNum type="arabicPeriod" startAt="1"/>
            </a:pP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S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lve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s a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cces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s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ibi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li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ty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 a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nd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p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er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so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l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iza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t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i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 i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ssues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90562" y="3838825"/>
            <a:ext cx="3364277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b="true" sz="2599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Future Work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92064" y="4635115"/>
            <a:ext cx="4428543" cy="2082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18158" indent="-259079" lvl="1">
              <a:lnSpc>
                <a:spcPts val="3359"/>
              </a:lnSpc>
              <a:buAutoNum type="arabicPeriod" startAt="1"/>
            </a:pP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 Add</a:t>
            </a:r>
            <a:r>
              <a:rPr lang="en-US" sz="23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 s</a:t>
            </a:r>
            <a:r>
              <a:rPr lang="en-US" sz="2399" strike="noStrike" u="none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tructured diet plans based on diagnosis</a:t>
            </a:r>
          </a:p>
          <a:p>
            <a:pPr algn="ctr" marL="518158" indent="-259079" lvl="1">
              <a:lnSpc>
                <a:spcPts val="3359"/>
              </a:lnSpc>
              <a:buAutoNum type="arabicPeriod" startAt="1"/>
            </a:pPr>
            <a:r>
              <a:rPr lang="en-US" sz="2399" strike="noStrike" u="none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Expand to more languages (e.g., French, Spanish)</a:t>
            </a:r>
          </a:p>
          <a:p>
            <a:pPr algn="ctr" marL="518158" indent="-259079" lvl="1">
              <a:lnSpc>
                <a:spcPts val="3359"/>
              </a:lnSpc>
              <a:buAutoNum type="arabicPeriod" startAt="1"/>
            </a:pPr>
            <a:r>
              <a:rPr lang="en-US" sz="2399" strike="noStrike" u="none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Mobile-first UI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FF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33356" y="5434965"/>
            <a:ext cx="10103698" cy="8560588"/>
          </a:xfrm>
          <a:custGeom>
            <a:avLst/>
            <a:gdLst/>
            <a:ahLst/>
            <a:cxnLst/>
            <a:rect r="r" b="b" t="t" l="l"/>
            <a:pathLst>
              <a:path h="8560588" w="10103698">
                <a:moveTo>
                  <a:pt x="0" y="0"/>
                </a:moveTo>
                <a:lnTo>
                  <a:pt x="10103699" y="0"/>
                </a:lnTo>
                <a:lnTo>
                  <a:pt x="10103699" y="8560588"/>
                </a:lnTo>
                <a:lnTo>
                  <a:pt x="0" y="85605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2749055" y="-3708553"/>
            <a:ext cx="10103698" cy="8560588"/>
          </a:xfrm>
          <a:custGeom>
            <a:avLst/>
            <a:gdLst/>
            <a:ahLst/>
            <a:cxnLst/>
            <a:rect r="r" b="b" t="t" l="l"/>
            <a:pathLst>
              <a:path h="8560588" w="10103698">
                <a:moveTo>
                  <a:pt x="10103699" y="8560588"/>
                </a:moveTo>
                <a:lnTo>
                  <a:pt x="0" y="8560588"/>
                </a:lnTo>
                <a:lnTo>
                  <a:pt x="0" y="0"/>
                </a:lnTo>
                <a:lnTo>
                  <a:pt x="10103699" y="0"/>
                </a:lnTo>
                <a:lnTo>
                  <a:pt x="10103699" y="856058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02794" y="3668887"/>
            <a:ext cx="8115300" cy="5589413"/>
          </a:xfrm>
          <a:custGeom>
            <a:avLst/>
            <a:gdLst/>
            <a:ahLst/>
            <a:cxnLst/>
            <a:rect r="r" b="b" t="t" l="l"/>
            <a:pathLst>
              <a:path h="5589413" w="8115300">
                <a:moveTo>
                  <a:pt x="0" y="0"/>
                </a:moveTo>
                <a:lnTo>
                  <a:pt x="8115300" y="0"/>
                </a:lnTo>
                <a:lnTo>
                  <a:pt x="8115300" y="5589413"/>
                </a:lnTo>
                <a:lnTo>
                  <a:pt x="0" y="55894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923427" y="1038225"/>
            <a:ext cx="6800924" cy="467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760"/>
              </a:lnSpc>
            </a:pPr>
            <a:r>
              <a:rPr lang="en-US" sz="16929">
                <a:solidFill>
                  <a:srgbClr val="2E8B57"/>
                </a:solidFill>
                <a:latin typeface="Funtastic"/>
                <a:ea typeface="Funtastic"/>
                <a:cs typeface="Funtastic"/>
                <a:sym typeface="Funtastic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8B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31113" y="-2148338"/>
            <a:ext cx="16181863" cy="15122687"/>
          </a:xfrm>
          <a:custGeom>
            <a:avLst/>
            <a:gdLst/>
            <a:ahLst/>
            <a:cxnLst/>
            <a:rect r="r" b="b" t="t" l="l"/>
            <a:pathLst>
              <a:path h="15122687" w="16181863">
                <a:moveTo>
                  <a:pt x="0" y="0"/>
                </a:moveTo>
                <a:lnTo>
                  <a:pt x="16181864" y="0"/>
                </a:lnTo>
                <a:lnTo>
                  <a:pt x="16181864" y="15122686"/>
                </a:lnTo>
                <a:lnTo>
                  <a:pt x="0" y="151226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6309" y="1465079"/>
            <a:ext cx="8407019" cy="1551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363"/>
              </a:lnSpc>
              <a:spcBef>
                <a:spcPct val="0"/>
              </a:spcBef>
            </a:pPr>
            <a:r>
              <a:rPr lang="en-US" sz="8116">
                <a:solidFill>
                  <a:srgbClr val="2E8B57"/>
                </a:solidFill>
                <a:latin typeface="Funtastic"/>
                <a:ea typeface="Funtastic"/>
                <a:cs typeface="Funtastic"/>
                <a:sym typeface="Funtastic"/>
              </a:rPr>
              <a:t>LIST OF CONTENT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81339" y="3614740"/>
            <a:ext cx="4751954" cy="1163865"/>
          </a:xfrm>
          <a:custGeom>
            <a:avLst/>
            <a:gdLst/>
            <a:ahLst/>
            <a:cxnLst/>
            <a:rect r="r" b="b" t="t" l="l"/>
            <a:pathLst>
              <a:path h="1163865" w="4751954">
                <a:moveTo>
                  <a:pt x="0" y="0"/>
                </a:moveTo>
                <a:lnTo>
                  <a:pt x="4751954" y="0"/>
                </a:lnTo>
                <a:lnTo>
                  <a:pt x="4751954" y="1163865"/>
                </a:lnTo>
                <a:lnTo>
                  <a:pt x="0" y="11638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79147" y="3921992"/>
            <a:ext cx="4356337" cy="60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22"/>
              </a:lnSpc>
            </a:pPr>
            <a:r>
              <a:rPr lang="en-US" sz="3587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Introduction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324587" y="1120550"/>
            <a:ext cx="9182197" cy="8045900"/>
          </a:xfrm>
          <a:custGeom>
            <a:avLst/>
            <a:gdLst/>
            <a:ahLst/>
            <a:cxnLst/>
            <a:rect r="r" b="b" t="t" l="l"/>
            <a:pathLst>
              <a:path h="8045900" w="9182197">
                <a:moveTo>
                  <a:pt x="0" y="0"/>
                </a:moveTo>
                <a:lnTo>
                  <a:pt x="9182197" y="0"/>
                </a:lnTo>
                <a:lnTo>
                  <a:pt x="9182197" y="8045900"/>
                </a:lnTo>
                <a:lnTo>
                  <a:pt x="0" y="80459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72124" y="3614740"/>
            <a:ext cx="4751954" cy="1163865"/>
          </a:xfrm>
          <a:custGeom>
            <a:avLst/>
            <a:gdLst/>
            <a:ahLst/>
            <a:cxnLst/>
            <a:rect r="r" b="b" t="t" l="l"/>
            <a:pathLst>
              <a:path h="1163865" w="4751954">
                <a:moveTo>
                  <a:pt x="0" y="0"/>
                </a:moveTo>
                <a:lnTo>
                  <a:pt x="4751954" y="0"/>
                </a:lnTo>
                <a:lnTo>
                  <a:pt x="4751954" y="1163865"/>
                </a:lnTo>
                <a:lnTo>
                  <a:pt x="0" y="11638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369933" y="3921992"/>
            <a:ext cx="4356337" cy="60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22"/>
              </a:lnSpc>
            </a:pPr>
            <a:r>
              <a:rPr lang="en-US" sz="3587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Architecture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57224" y="5319705"/>
            <a:ext cx="4751954" cy="1163865"/>
          </a:xfrm>
          <a:custGeom>
            <a:avLst/>
            <a:gdLst/>
            <a:ahLst/>
            <a:cxnLst/>
            <a:rect r="r" b="b" t="t" l="l"/>
            <a:pathLst>
              <a:path h="1163865" w="4751954">
                <a:moveTo>
                  <a:pt x="0" y="0"/>
                </a:moveTo>
                <a:lnTo>
                  <a:pt x="4751954" y="0"/>
                </a:lnTo>
                <a:lnTo>
                  <a:pt x="4751954" y="1163864"/>
                </a:lnTo>
                <a:lnTo>
                  <a:pt x="0" y="1163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55033" y="5626957"/>
            <a:ext cx="4356337" cy="60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22"/>
              </a:lnSpc>
            </a:pPr>
            <a:r>
              <a:rPr lang="en-US" sz="3587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 Design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6160067" y="5394901"/>
            <a:ext cx="4751954" cy="1163865"/>
          </a:xfrm>
          <a:custGeom>
            <a:avLst/>
            <a:gdLst/>
            <a:ahLst/>
            <a:cxnLst/>
            <a:rect r="r" b="b" t="t" l="l"/>
            <a:pathLst>
              <a:path h="1163865" w="4751954">
                <a:moveTo>
                  <a:pt x="0" y="0"/>
                </a:moveTo>
                <a:lnTo>
                  <a:pt x="4751954" y="0"/>
                </a:lnTo>
                <a:lnTo>
                  <a:pt x="4751954" y="1163864"/>
                </a:lnTo>
                <a:lnTo>
                  <a:pt x="0" y="1163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357875" y="5702153"/>
            <a:ext cx="4356337" cy="60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22"/>
              </a:lnSpc>
            </a:pPr>
            <a:r>
              <a:rPr lang="en-US" sz="3587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Evaluation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856309" y="7024669"/>
            <a:ext cx="4751954" cy="1163865"/>
          </a:xfrm>
          <a:custGeom>
            <a:avLst/>
            <a:gdLst/>
            <a:ahLst/>
            <a:cxnLst/>
            <a:rect r="r" b="b" t="t" l="l"/>
            <a:pathLst>
              <a:path h="1163865" w="4751954">
                <a:moveTo>
                  <a:pt x="0" y="0"/>
                </a:moveTo>
                <a:lnTo>
                  <a:pt x="4751954" y="0"/>
                </a:lnTo>
                <a:lnTo>
                  <a:pt x="4751954" y="1163865"/>
                </a:lnTo>
                <a:lnTo>
                  <a:pt x="0" y="11638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54118" y="7331921"/>
            <a:ext cx="4356337" cy="60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22"/>
              </a:lnSpc>
            </a:pPr>
            <a:r>
              <a:rPr lang="en-US" sz="3587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Challenges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6160067" y="7174134"/>
            <a:ext cx="4751954" cy="1163865"/>
          </a:xfrm>
          <a:custGeom>
            <a:avLst/>
            <a:gdLst/>
            <a:ahLst/>
            <a:cxnLst/>
            <a:rect r="r" b="b" t="t" l="l"/>
            <a:pathLst>
              <a:path h="1163865" w="4751954">
                <a:moveTo>
                  <a:pt x="0" y="0"/>
                </a:moveTo>
                <a:lnTo>
                  <a:pt x="4751954" y="0"/>
                </a:lnTo>
                <a:lnTo>
                  <a:pt x="4751954" y="1163865"/>
                </a:lnTo>
                <a:lnTo>
                  <a:pt x="0" y="11638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6357875" y="7481386"/>
            <a:ext cx="4356337" cy="60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22"/>
              </a:lnSpc>
            </a:pPr>
            <a:r>
              <a:rPr lang="en-US" sz="3587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8B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591835" cy="10287000"/>
            <a:chOff x="0" y="0"/>
            <a:chExt cx="1486026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026" cy="1593725"/>
            </a:xfrm>
            <a:custGeom>
              <a:avLst/>
              <a:gdLst/>
              <a:ahLst/>
              <a:cxnLst/>
              <a:rect r="r" b="b" t="t" l="l"/>
              <a:pathLst>
                <a:path h="1593725" w="1486026">
                  <a:moveTo>
                    <a:pt x="0" y="0"/>
                  </a:moveTo>
                  <a:lnTo>
                    <a:pt x="1486026" y="0"/>
                  </a:lnTo>
                  <a:lnTo>
                    <a:pt x="1486026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59115" t="0" r="-29037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4862748">
            <a:off x="-5572894" y="-867345"/>
            <a:ext cx="34164937" cy="8367793"/>
          </a:xfrm>
          <a:custGeom>
            <a:avLst/>
            <a:gdLst/>
            <a:ahLst/>
            <a:cxnLst/>
            <a:rect r="r" b="b" t="t" l="l"/>
            <a:pathLst>
              <a:path h="8367793" w="34164937">
                <a:moveTo>
                  <a:pt x="0" y="0"/>
                </a:moveTo>
                <a:lnTo>
                  <a:pt x="34164937" y="0"/>
                </a:lnTo>
                <a:lnTo>
                  <a:pt x="34164937" y="8367792"/>
                </a:lnTo>
                <a:lnTo>
                  <a:pt x="0" y="836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-472780">
            <a:off x="7893803" y="3951139"/>
            <a:ext cx="7870385" cy="1399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44"/>
              </a:lnSpc>
            </a:pPr>
            <a:r>
              <a:rPr lang="en-US" sz="8135">
                <a:solidFill>
                  <a:srgbClr val="C63837"/>
                </a:solidFill>
                <a:latin typeface="Funtastic"/>
                <a:ea typeface="Funtastic"/>
                <a:cs typeface="Funtastic"/>
                <a:sym typeface="Funtastic"/>
              </a:rPr>
              <a:t>INTRODUCTION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F8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06412" y="3301784"/>
            <a:ext cx="5632763" cy="5264073"/>
          </a:xfrm>
          <a:custGeom>
            <a:avLst/>
            <a:gdLst/>
            <a:ahLst/>
            <a:cxnLst/>
            <a:rect r="r" b="b" t="t" l="l"/>
            <a:pathLst>
              <a:path h="5264073" w="5632763">
                <a:moveTo>
                  <a:pt x="0" y="0"/>
                </a:moveTo>
                <a:lnTo>
                  <a:pt x="5632764" y="0"/>
                </a:lnTo>
                <a:lnTo>
                  <a:pt x="5632764" y="5264073"/>
                </a:lnTo>
                <a:lnTo>
                  <a:pt x="0" y="5264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67654" y="3301784"/>
            <a:ext cx="5632763" cy="5264073"/>
          </a:xfrm>
          <a:custGeom>
            <a:avLst/>
            <a:gdLst/>
            <a:ahLst/>
            <a:cxnLst/>
            <a:rect r="r" b="b" t="t" l="l"/>
            <a:pathLst>
              <a:path h="5264073" w="5632763">
                <a:moveTo>
                  <a:pt x="0" y="0"/>
                </a:moveTo>
                <a:lnTo>
                  <a:pt x="5632763" y="0"/>
                </a:lnTo>
                <a:lnTo>
                  <a:pt x="5632763" y="5264073"/>
                </a:lnTo>
                <a:lnTo>
                  <a:pt x="0" y="5264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624228">
            <a:off x="-204523" y="8531818"/>
            <a:ext cx="3769519" cy="3510365"/>
          </a:xfrm>
          <a:custGeom>
            <a:avLst/>
            <a:gdLst/>
            <a:ahLst/>
            <a:cxnLst/>
            <a:rect r="r" b="b" t="t" l="l"/>
            <a:pathLst>
              <a:path h="3510365" w="3769519">
                <a:moveTo>
                  <a:pt x="0" y="0"/>
                </a:moveTo>
                <a:lnTo>
                  <a:pt x="3769519" y="0"/>
                </a:lnTo>
                <a:lnTo>
                  <a:pt x="3769519" y="3510364"/>
                </a:lnTo>
                <a:lnTo>
                  <a:pt x="0" y="35103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82462" y="-1971618"/>
            <a:ext cx="4864427" cy="4864427"/>
          </a:xfrm>
          <a:custGeom>
            <a:avLst/>
            <a:gdLst/>
            <a:ahLst/>
            <a:cxnLst/>
            <a:rect r="r" b="b" t="t" l="l"/>
            <a:pathLst>
              <a:path h="4864427" w="4864427">
                <a:moveTo>
                  <a:pt x="0" y="0"/>
                </a:moveTo>
                <a:lnTo>
                  <a:pt x="4864427" y="0"/>
                </a:lnTo>
                <a:lnTo>
                  <a:pt x="4864427" y="4864427"/>
                </a:lnTo>
                <a:lnTo>
                  <a:pt x="0" y="48644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982462" y="6814318"/>
            <a:ext cx="4073130" cy="4580655"/>
          </a:xfrm>
          <a:custGeom>
            <a:avLst/>
            <a:gdLst/>
            <a:ahLst/>
            <a:cxnLst/>
            <a:rect r="r" b="b" t="t" l="l"/>
            <a:pathLst>
              <a:path h="4580655" w="4073130">
                <a:moveTo>
                  <a:pt x="0" y="0"/>
                </a:moveTo>
                <a:lnTo>
                  <a:pt x="4073130" y="0"/>
                </a:lnTo>
                <a:lnTo>
                  <a:pt x="4073130" y="4580655"/>
                </a:lnTo>
                <a:lnTo>
                  <a:pt x="0" y="45806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394531" y="-348353"/>
            <a:ext cx="5376920" cy="2326740"/>
          </a:xfrm>
          <a:custGeom>
            <a:avLst/>
            <a:gdLst/>
            <a:ahLst/>
            <a:cxnLst/>
            <a:rect r="r" b="b" t="t" l="l"/>
            <a:pathLst>
              <a:path h="2326740" w="5376920">
                <a:moveTo>
                  <a:pt x="0" y="0"/>
                </a:moveTo>
                <a:lnTo>
                  <a:pt x="5376920" y="0"/>
                </a:lnTo>
                <a:lnTo>
                  <a:pt x="5376920" y="2326740"/>
                </a:lnTo>
                <a:lnTo>
                  <a:pt x="0" y="23267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419141" y="1258362"/>
            <a:ext cx="7465707" cy="11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715"/>
              </a:lnSpc>
              <a:spcBef>
                <a:spcPct val="0"/>
              </a:spcBef>
            </a:pPr>
            <a:r>
              <a:rPr lang="en-US" sz="6225">
                <a:solidFill>
                  <a:srgbClr val="02543A"/>
                </a:solidFill>
                <a:latin typeface="Funtastic"/>
                <a:ea typeface="Funtastic"/>
                <a:cs typeface="Funtastic"/>
                <a:sym typeface="Funtastic"/>
              </a:rPr>
              <a:t>WHAT IS NUTRIBOT?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91804" y="4381478"/>
            <a:ext cx="3933310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b="true" sz="2999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Overview: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591804" y="4986533"/>
            <a:ext cx="3933310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NutriBot is an AI-powered nutrition assistant designed to provide personalized dietary support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34728" y="4381478"/>
            <a:ext cx="3821308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b="true" sz="2999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Purpose: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34728" y="4986533"/>
            <a:ext cx="3821308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Help users make informed food cho</a:t>
            </a: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ices based on their health conditions and nutritional needs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F8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33356" y="6110319"/>
            <a:ext cx="10103698" cy="8560588"/>
          </a:xfrm>
          <a:custGeom>
            <a:avLst/>
            <a:gdLst/>
            <a:ahLst/>
            <a:cxnLst/>
            <a:rect r="r" b="b" t="t" l="l"/>
            <a:pathLst>
              <a:path h="8560588" w="10103698">
                <a:moveTo>
                  <a:pt x="0" y="0"/>
                </a:moveTo>
                <a:lnTo>
                  <a:pt x="10103699" y="0"/>
                </a:lnTo>
                <a:lnTo>
                  <a:pt x="10103699" y="8560588"/>
                </a:lnTo>
                <a:lnTo>
                  <a:pt x="0" y="85605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2564134" y="-3972726"/>
            <a:ext cx="10103698" cy="8560588"/>
          </a:xfrm>
          <a:custGeom>
            <a:avLst/>
            <a:gdLst/>
            <a:ahLst/>
            <a:cxnLst/>
            <a:rect r="r" b="b" t="t" l="l"/>
            <a:pathLst>
              <a:path h="8560588" w="10103698">
                <a:moveTo>
                  <a:pt x="10103699" y="8560588"/>
                </a:moveTo>
                <a:lnTo>
                  <a:pt x="0" y="8560588"/>
                </a:lnTo>
                <a:lnTo>
                  <a:pt x="0" y="0"/>
                </a:lnTo>
                <a:lnTo>
                  <a:pt x="10103699" y="0"/>
                </a:lnTo>
                <a:lnTo>
                  <a:pt x="10103699" y="856058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804249">
            <a:off x="4787474" y="2920344"/>
            <a:ext cx="1029257" cy="1592661"/>
          </a:xfrm>
          <a:custGeom>
            <a:avLst/>
            <a:gdLst/>
            <a:ahLst/>
            <a:cxnLst/>
            <a:rect r="r" b="b" t="t" l="l"/>
            <a:pathLst>
              <a:path h="1592661" w="1029257">
                <a:moveTo>
                  <a:pt x="0" y="0"/>
                </a:moveTo>
                <a:lnTo>
                  <a:pt x="1029257" y="0"/>
                </a:lnTo>
                <a:lnTo>
                  <a:pt x="1029257" y="1592661"/>
                </a:lnTo>
                <a:lnTo>
                  <a:pt x="0" y="15926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92224" y="4428649"/>
            <a:ext cx="6039283" cy="1126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59"/>
              </a:lnSpc>
              <a:spcBef>
                <a:spcPct val="0"/>
              </a:spcBef>
            </a:pPr>
            <a:r>
              <a:rPr lang="en-US" sz="5899">
                <a:solidFill>
                  <a:srgbClr val="2F9D66"/>
                </a:solidFill>
                <a:latin typeface="Funtastic"/>
                <a:ea typeface="Funtastic"/>
                <a:cs typeface="Funtastic"/>
                <a:sym typeface="Funtastic"/>
              </a:rPr>
              <a:t>KEY FEATURES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53838" y="1148239"/>
            <a:ext cx="3838073" cy="1835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b="true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Multimodal Input: </a:t>
            </a:r>
          </a:p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b="true" sz="3499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Text, voice, image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108221" y="1767364"/>
            <a:ext cx="3053064" cy="1216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b="true" sz="3499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 personalized health advice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37635" y="6842634"/>
            <a:ext cx="3942410" cy="1835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b="true" sz="3499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Arabic and English language support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05888" y="6577521"/>
            <a:ext cx="3290015" cy="1216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b="true" sz="3499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evidence-based answers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4466554">
            <a:off x="12422059" y="5169495"/>
            <a:ext cx="1029257" cy="1592661"/>
          </a:xfrm>
          <a:custGeom>
            <a:avLst/>
            <a:gdLst/>
            <a:ahLst/>
            <a:cxnLst/>
            <a:rect r="r" b="b" t="t" l="l"/>
            <a:pathLst>
              <a:path h="1592661" w="1029257">
                <a:moveTo>
                  <a:pt x="0" y="0"/>
                </a:moveTo>
                <a:lnTo>
                  <a:pt x="1029256" y="0"/>
                </a:lnTo>
                <a:lnTo>
                  <a:pt x="1029256" y="1592660"/>
                </a:lnTo>
                <a:lnTo>
                  <a:pt x="0" y="15926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10667436">
            <a:off x="10768971" y="2315844"/>
            <a:ext cx="1029257" cy="1592661"/>
          </a:xfrm>
          <a:custGeom>
            <a:avLst/>
            <a:gdLst/>
            <a:ahLst/>
            <a:cxnLst/>
            <a:rect r="r" b="b" t="t" l="l"/>
            <a:pathLst>
              <a:path h="1592661" w="1029257">
                <a:moveTo>
                  <a:pt x="0" y="0"/>
                </a:moveTo>
                <a:lnTo>
                  <a:pt x="1029257" y="0"/>
                </a:lnTo>
                <a:lnTo>
                  <a:pt x="1029257" y="1592660"/>
                </a:lnTo>
                <a:lnTo>
                  <a:pt x="0" y="15926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697650">
            <a:off x="6522310" y="6259112"/>
            <a:ext cx="1029257" cy="1592661"/>
          </a:xfrm>
          <a:custGeom>
            <a:avLst/>
            <a:gdLst/>
            <a:ahLst/>
            <a:cxnLst/>
            <a:rect r="r" b="b" t="t" l="l"/>
            <a:pathLst>
              <a:path h="1592661" w="1029257">
                <a:moveTo>
                  <a:pt x="0" y="0"/>
                </a:moveTo>
                <a:lnTo>
                  <a:pt x="1029257" y="0"/>
                </a:lnTo>
                <a:lnTo>
                  <a:pt x="1029257" y="1592660"/>
                </a:lnTo>
                <a:lnTo>
                  <a:pt x="0" y="15926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8012945">
            <a:off x="-1891417" y="2712677"/>
            <a:ext cx="3805049" cy="3216996"/>
          </a:xfrm>
          <a:custGeom>
            <a:avLst/>
            <a:gdLst/>
            <a:ahLst/>
            <a:cxnLst/>
            <a:rect r="r" b="b" t="t" l="l"/>
            <a:pathLst>
              <a:path h="3216996" w="3805049">
                <a:moveTo>
                  <a:pt x="0" y="0"/>
                </a:moveTo>
                <a:lnTo>
                  <a:pt x="3805049" y="0"/>
                </a:lnTo>
                <a:lnTo>
                  <a:pt x="3805049" y="3216996"/>
                </a:lnTo>
                <a:lnTo>
                  <a:pt x="0" y="32169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7848523">
            <a:off x="16911006" y="455482"/>
            <a:ext cx="2753988" cy="2683887"/>
          </a:xfrm>
          <a:custGeom>
            <a:avLst/>
            <a:gdLst/>
            <a:ahLst/>
            <a:cxnLst/>
            <a:rect r="r" b="b" t="t" l="l"/>
            <a:pathLst>
              <a:path h="2683887" w="2753988">
                <a:moveTo>
                  <a:pt x="0" y="0"/>
                </a:moveTo>
                <a:lnTo>
                  <a:pt x="2753988" y="0"/>
                </a:lnTo>
                <a:lnTo>
                  <a:pt x="2753988" y="2683887"/>
                </a:lnTo>
                <a:lnTo>
                  <a:pt x="0" y="26838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489877" y="8800743"/>
            <a:ext cx="3248777" cy="3179740"/>
          </a:xfrm>
          <a:custGeom>
            <a:avLst/>
            <a:gdLst/>
            <a:ahLst/>
            <a:cxnLst/>
            <a:rect r="r" b="b" t="t" l="l"/>
            <a:pathLst>
              <a:path h="3179740" w="3248777">
                <a:moveTo>
                  <a:pt x="0" y="0"/>
                </a:moveTo>
                <a:lnTo>
                  <a:pt x="3248777" y="0"/>
                </a:lnTo>
                <a:lnTo>
                  <a:pt x="3248777" y="3179740"/>
                </a:lnTo>
                <a:lnTo>
                  <a:pt x="0" y="317974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8B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96165" y="0"/>
            <a:ext cx="9591835" cy="10287000"/>
            <a:chOff x="0" y="0"/>
            <a:chExt cx="1486026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026" cy="1593725"/>
            </a:xfrm>
            <a:custGeom>
              <a:avLst/>
              <a:gdLst/>
              <a:ahLst/>
              <a:cxnLst/>
              <a:rect r="r" b="b" t="t" l="l"/>
              <a:pathLst>
                <a:path h="1593725" w="1486026">
                  <a:moveTo>
                    <a:pt x="0" y="0"/>
                  </a:moveTo>
                  <a:lnTo>
                    <a:pt x="1486026" y="0"/>
                  </a:lnTo>
                  <a:lnTo>
                    <a:pt x="1486026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44076" t="0" r="-44076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4862748">
            <a:off x="-11917074" y="-867345"/>
            <a:ext cx="34164937" cy="8367793"/>
          </a:xfrm>
          <a:custGeom>
            <a:avLst/>
            <a:gdLst/>
            <a:ahLst/>
            <a:cxnLst/>
            <a:rect r="r" b="b" t="t" l="l"/>
            <a:pathLst>
              <a:path h="8367793" w="34164937">
                <a:moveTo>
                  <a:pt x="0" y="0"/>
                </a:moveTo>
                <a:lnTo>
                  <a:pt x="34164938" y="0"/>
                </a:lnTo>
                <a:lnTo>
                  <a:pt x="34164938" y="8367792"/>
                </a:lnTo>
                <a:lnTo>
                  <a:pt x="0" y="836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-472780">
            <a:off x="1776815" y="3115843"/>
            <a:ext cx="7455906" cy="389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44"/>
              </a:lnSpc>
            </a:pPr>
            <a:r>
              <a:rPr lang="en-US" sz="8135">
                <a:solidFill>
                  <a:srgbClr val="C63837"/>
                </a:solidFill>
                <a:latin typeface="Funtastic"/>
                <a:ea typeface="Funtastic"/>
                <a:cs typeface="Funtastic"/>
                <a:sym typeface="Funtastic"/>
              </a:rPr>
              <a:t>SYSTEM ARCHITECTURE &amp; DESIGN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F8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76880" y="2438652"/>
            <a:ext cx="4025415" cy="3761933"/>
          </a:xfrm>
          <a:custGeom>
            <a:avLst/>
            <a:gdLst/>
            <a:ahLst/>
            <a:cxnLst/>
            <a:rect r="r" b="b" t="t" l="l"/>
            <a:pathLst>
              <a:path h="3761933" w="4025415">
                <a:moveTo>
                  <a:pt x="0" y="0"/>
                </a:moveTo>
                <a:lnTo>
                  <a:pt x="4025415" y="0"/>
                </a:lnTo>
                <a:lnTo>
                  <a:pt x="4025415" y="3761933"/>
                </a:lnTo>
                <a:lnTo>
                  <a:pt x="0" y="37619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04330" y="3434778"/>
            <a:ext cx="3478127" cy="1883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4"/>
              </a:lnSpc>
            </a:pPr>
            <a:r>
              <a:rPr lang="en-US" sz="2703" b="true">
                <a:solidFill>
                  <a:srgbClr val="02573C"/>
                </a:solidFill>
                <a:latin typeface="DM Sans Bold"/>
                <a:ea typeface="DM Sans Bold"/>
                <a:cs typeface="DM Sans Bold"/>
                <a:sym typeface="DM Sans Bold"/>
              </a:rPr>
              <a:t>Input:</a:t>
            </a:r>
          </a:p>
          <a:p>
            <a:pPr algn="ctr">
              <a:lnSpc>
                <a:spcPts val="3784"/>
              </a:lnSpc>
            </a:pPr>
            <a:r>
              <a:rPr lang="en-US" sz="2703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T</a:t>
            </a:r>
            <a:r>
              <a:rPr lang="en-US" sz="2703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ext / Voice (Whisper) / Image (BLIP)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6716639" y="2438652"/>
            <a:ext cx="4025415" cy="3761933"/>
          </a:xfrm>
          <a:custGeom>
            <a:avLst/>
            <a:gdLst/>
            <a:ahLst/>
            <a:cxnLst/>
            <a:rect r="r" b="b" t="t" l="l"/>
            <a:pathLst>
              <a:path h="3761933" w="4025415">
                <a:moveTo>
                  <a:pt x="0" y="0"/>
                </a:moveTo>
                <a:lnTo>
                  <a:pt x="4025415" y="0"/>
                </a:lnTo>
                <a:lnTo>
                  <a:pt x="4025415" y="3761933"/>
                </a:lnTo>
                <a:lnTo>
                  <a:pt x="0" y="37619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656397" y="2438652"/>
            <a:ext cx="4025415" cy="3761933"/>
          </a:xfrm>
          <a:custGeom>
            <a:avLst/>
            <a:gdLst/>
            <a:ahLst/>
            <a:cxnLst/>
            <a:rect r="r" b="b" t="t" l="l"/>
            <a:pathLst>
              <a:path h="3761933" w="4025415">
                <a:moveTo>
                  <a:pt x="0" y="0"/>
                </a:moveTo>
                <a:lnTo>
                  <a:pt x="4025415" y="0"/>
                </a:lnTo>
                <a:lnTo>
                  <a:pt x="4025415" y="3761933"/>
                </a:lnTo>
                <a:lnTo>
                  <a:pt x="0" y="37619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5802295" y="4319618"/>
            <a:ext cx="914344" cy="0"/>
          </a:xfrm>
          <a:prstGeom prst="line">
            <a:avLst/>
          </a:prstGeom>
          <a:ln cap="flat" w="85725">
            <a:solidFill>
              <a:srgbClr val="2F9D6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7" id="7"/>
          <p:cNvSpPr/>
          <p:nvPr/>
        </p:nvSpPr>
        <p:spPr>
          <a:xfrm>
            <a:off x="10742054" y="4319618"/>
            <a:ext cx="914344" cy="0"/>
          </a:xfrm>
          <a:prstGeom prst="line">
            <a:avLst/>
          </a:prstGeom>
          <a:ln cap="flat" w="85725">
            <a:solidFill>
              <a:srgbClr val="2F9D6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" id="8"/>
          <p:cNvSpPr/>
          <p:nvPr/>
        </p:nvSpPr>
        <p:spPr>
          <a:xfrm>
            <a:off x="16468257" y="4319618"/>
            <a:ext cx="0" cy="3267850"/>
          </a:xfrm>
          <a:prstGeom prst="line">
            <a:avLst/>
          </a:prstGeom>
          <a:ln cap="flat" w="85725">
            <a:solidFill>
              <a:srgbClr val="2F9D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H="true">
            <a:off x="15681812" y="4361528"/>
            <a:ext cx="819584" cy="0"/>
          </a:xfrm>
          <a:prstGeom prst="line">
            <a:avLst/>
          </a:prstGeom>
          <a:ln cap="flat" w="85725">
            <a:solidFill>
              <a:srgbClr val="2F9D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7026069" y="3434778"/>
            <a:ext cx="3459745" cy="1772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4"/>
              </a:lnSpc>
            </a:pPr>
            <a:r>
              <a:rPr lang="en-US" sz="2703" b="true">
                <a:solidFill>
                  <a:srgbClr val="02573C"/>
                </a:solidFill>
                <a:latin typeface="DM Sans Bold"/>
                <a:ea typeface="DM Sans Bold"/>
                <a:cs typeface="DM Sans Bold"/>
                <a:sym typeface="DM Sans Bold"/>
              </a:rPr>
              <a:t>Knowledge Base:</a:t>
            </a:r>
          </a:p>
          <a:p>
            <a:pPr algn="ctr">
              <a:lnSpc>
                <a:spcPts val="3504"/>
              </a:lnSpc>
            </a:pPr>
            <a:r>
              <a:rPr lang="en-US" sz="2503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E</a:t>
            </a:r>
            <a:r>
              <a:rPr lang="en-US" sz="2503" strike="noStrike" u="none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xtracted from 3 clinical nutrition books as PDF format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78245" y="3434778"/>
            <a:ext cx="2901008" cy="1772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4"/>
              </a:lnSpc>
            </a:pPr>
            <a:r>
              <a:rPr lang="en-US" sz="2703" b="true">
                <a:solidFill>
                  <a:srgbClr val="02573C"/>
                </a:solidFill>
                <a:latin typeface="DM Sans Bold"/>
                <a:ea typeface="DM Sans Bold"/>
                <a:cs typeface="DM Sans Bold"/>
                <a:sym typeface="DM Sans Bold"/>
              </a:rPr>
              <a:t>Retrieval:</a:t>
            </a:r>
          </a:p>
          <a:p>
            <a:pPr algn="ctr">
              <a:lnSpc>
                <a:spcPts val="3504"/>
              </a:lnSpc>
            </a:pPr>
            <a:r>
              <a:rPr lang="en-US" sz="2503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lang="en-US" sz="2503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hromaDB + OpenAI Embeddings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350380" y="752475"/>
            <a:ext cx="9587241" cy="1328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746"/>
              </a:lnSpc>
              <a:spcBef>
                <a:spcPct val="0"/>
              </a:spcBef>
            </a:pPr>
            <a:r>
              <a:rPr lang="en-US" sz="6961">
                <a:solidFill>
                  <a:srgbClr val="2F9D66"/>
                </a:solidFill>
                <a:latin typeface="Funtastic"/>
                <a:ea typeface="Funtastic"/>
                <a:cs typeface="Funtastic"/>
                <a:sym typeface="Funtastic"/>
              </a:rPr>
              <a:t>SYSTEM COMPONENTS</a:t>
            </a:r>
          </a:p>
        </p:txBody>
      </p:sp>
      <p:sp>
        <p:nvSpPr>
          <p:cNvPr name="AutoShape 13" id="13"/>
          <p:cNvSpPr/>
          <p:nvPr/>
        </p:nvSpPr>
        <p:spPr>
          <a:xfrm flipH="true">
            <a:off x="13204125" y="7544109"/>
            <a:ext cx="3297271" cy="0"/>
          </a:xfrm>
          <a:prstGeom prst="line">
            <a:avLst/>
          </a:prstGeom>
          <a:ln cap="flat" w="85725">
            <a:solidFill>
              <a:srgbClr val="2F9D6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4238951" y="5831046"/>
            <a:ext cx="4025415" cy="3761933"/>
          </a:xfrm>
          <a:custGeom>
            <a:avLst/>
            <a:gdLst/>
            <a:ahLst/>
            <a:cxnLst/>
            <a:rect r="r" b="b" t="t" l="l"/>
            <a:pathLst>
              <a:path h="3761933" w="4025415">
                <a:moveTo>
                  <a:pt x="0" y="0"/>
                </a:moveTo>
                <a:lnTo>
                  <a:pt x="4025415" y="0"/>
                </a:lnTo>
                <a:lnTo>
                  <a:pt x="4025415" y="3761934"/>
                </a:lnTo>
                <a:lnTo>
                  <a:pt x="0" y="37619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178710" y="5831046"/>
            <a:ext cx="4025415" cy="3761933"/>
          </a:xfrm>
          <a:custGeom>
            <a:avLst/>
            <a:gdLst/>
            <a:ahLst/>
            <a:cxnLst/>
            <a:rect r="r" b="b" t="t" l="l"/>
            <a:pathLst>
              <a:path h="3761933" w="4025415">
                <a:moveTo>
                  <a:pt x="0" y="0"/>
                </a:moveTo>
                <a:lnTo>
                  <a:pt x="4025415" y="0"/>
                </a:lnTo>
                <a:lnTo>
                  <a:pt x="4025415" y="3761934"/>
                </a:lnTo>
                <a:lnTo>
                  <a:pt x="0" y="37619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9476933" y="6733642"/>
            <a:ext cx="3452905" cy="1883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4"/>
              </a:lnSpc>
            </a:pPr>
            <a:r>
              <a:rPr lang="en-US" sz="2703" b="true">
                <a:solidFill>
                  <a:srgbClr val="02573C"/>
                </a:solidFill>
                <a:latin typeface="DM Sans Bold"/>
                <a:ea typeface="DM Sans Bold"/>
                <a:cs typeface="DM Sans Bold"/>
                <a:sym typeface="DM Sans Bold"/>
              </a:rPr>
              <a:t>LLM:</a:t>
            </a:r>
          </a:p>
          <a:p>
            <a:pPr algn="ctr">
              <a:lnSpc>
                <a:spcPts val="3784"/>
              </a:lnSpc>
            </a:pPr>
            <a:r>
              <a:rPr lang="en-US" sz="2703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GPT-4o with</a:t>
            </a:r>
            <a:r>
              <a:rPr lang="en-US" sz="2703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 memory (ConversationBufferMemory)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189622" y="6984341"/>
            <a:ext cx="2378666" cy="1407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4"/>
              </a:lnSpc>
            </a:pPr>
            <a:r>
              <a:rPr lang="en-US" sz="2703" b="true">
                <a:solidFill>
                  <a:srgbClr val="02573C"/>
                </a:solidFill>
                <a:latin typeface="DM Sans Bold"/>
                <a:ea typeface="DM Sans Bold"/>
                <a:cs typeface="DM Sans Bold"/>
                <a:sym typeface="DM Sans Bold"/>
              </a:rPr>
              <a:t>Output:</a:t>
            </a:r>
          </a:p>
          <a:p>
            <a:pPr algn="ctr">
              <a:lnSpc>
                <a:spcPts val="3784"/>
              </a:lnSpc>
            </a:pPr>
            <a:r>
              <a:rPr lang="en-US" sz="2703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 G</a:t>
            </a:r>
            <a:r>
              <a:rPr lang="en-US" sz="2703">
                <a:solidFill>
                  <a:srgbClr val="02573C"/>
                </a:solidFill>
                <a:latin typeface="DM Sans"/>
                <a:ea typeface="DM Sans"/>
                <a:cs typeface="DM Sans"/>
                <a:sym typeface="DM Sans"/>
              </a:rPr>
              <a:t>radio chatbot</a:t>
            </a:r>
          </a:p>
        </p:txBody>
      </p:sp>
      <p:sp>
        <p:nvSpPr>
          <p:cNvPr name="AutoShape 18" id="18"/>
          <p:cNvSpPr/>
          <p:nvPr/>
        </p:nvSpPr>
        <p:spPr>
          <a:xfrm flipH="true" flipV="true">
            <a:off x="8264366" y="7712013"/>
            <a:ext cx="914344" cy="0"/>
          </a:xfrm>
          <a:prstGeom prst="line">
            <a:avLst/>
          </a:prstGeom>
          <a:ln cap="flat" w="85725">
            <a:solidFill>
              <a:srgbClr val="2F9D66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F8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80114" y="-1690410"/>
            <a:ext cx="14625100" cy="13667821"/>
          </a:xfrm>
          <a:custGeom>
            <a:avLst/>
            <a:gdLst/>
            <a:ahLst/>
            <a:cxnLst/>
            <a:rect r="r" b="b" t="t" l="l"/>
            <a:pathLst>
              <a:path h="13667821" w="14625100">
                <a:moveTo>
                  <a:pt x="0" y="0"/>
                </a:moveTo>
                <a:lnTo>
                  <a:pt x="14625100" y="0"/>
                </a:lnTo>
                <a:lnTo>
                  <a:pt x="14625100" y="13667820"/>
                </a:lnTo>
                <a:lnTo>
                  <a:pt x="0" y="136678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90946" y="3124736"/>
            <a:ext cx="1608622" cy="1610635"/>
          </a:xfrm>
          <a:custGeom>
            <a:avLst/>
            <a:gdLst/>
            <a:ahLst/>
            <a:cxnLst/>
            <a:rect r="r" b="b" t="t" l="l"/>
            <a:pathLst>
              <a:path h="1610635" w="1608622">
                <a:moveTo>
                  <a:pt x="0" y="0"/>
                </a:moveTo>
                <a:lnTo>
                  <a:pt x="1608622" y="0"/>
                </a:lnTo>
                <a:lnTo>
                  <a:pt x="1608622" y="1610635"/>
                </a:lnTo>
                <a:lnTo>
                  <a:pt x="0" y="16106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90946" y="6181625"/>
            <a:ext cx="1768722" cy="1315487"/>
          </a:xfrm>
          <a:custGeom>
            <a:avLst/>
            <a:gdLst/>
            <a:ahLst/>
            <a:cxnLst/>
            <a:rect r="r" b="b" t="t" l="l"/>
            <a:pathLst>
              <a:path h="1315487" w="1768722">
                <a:moveTo>
                  <a:pt x="0" y="0"/>
                </a:moveTo>
                <a:lnTo>
                  <a:pt x="1768722" y="0"/>
                </a:lnTo>
                <a:lnTo>
                  <a:pt x="1768722" y="1315487"/>
                </a:lnTo>
                <a:lnTo>
                  <a:pt x="0" y="13154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370964" y="3124736"/>
            <a:ext cx="1721511" cy="1723665"/>
          </a:xfrm>
          <a:custGeom>
            <a:avLst/>
            <a:gdLst/>
            <a:ahLst/>
            <a:cxnLst/>
            <a:rect r="r" b="b" t="t" l="l"/>
            <a:pathLst>
              <a:path h="1723665" w="1721511">
                <a:moveTo>
                  <a:pt x="0" y="0"/>
                </a:moveTo>
                <a:lnTo>
                  <a:pt x="1721511" y="0"/>
                </a:lnTo>
                <a:lnTo>
                  <a:pt x="1721511" y="1723666"/>
                </a:lnTo>
                <a:lnTo>
                  <a:pt x="0" y="17236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250798" y="6633685"/>
            <a:ext cx="1768722" cy="1160724"/>
          </a:xfrm>
          <a:custGeom>
            <a:avLst/>
            <a:gdLst/>
            <a:ahLst/>
            <a:cxnLst/>
            <a:rect r="r" b="b" t="t" l="l"/>
            <a:pathLst>
              <a:path h="1160724" w="1768722">
                <a:moveTo>
                  <a:pt x="0" y="0"/>
                </a:moveTo>
                <a:lnTo>
                  <a:pt x="1768722" y="0"/>
                </a:lnTo>
                <a:lnTo>
                  <a:pt x="1768722" y="1160724"/>
                </a:lnTo>
                <a:lnTo>
                  <a:pt x="0" y="116072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459668" y="1108611"/>
            <a:ext cx="12953341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2F9D66"/>
                </a:solidFill>
                <a:latin typeface="Funtastic"/>
                <a:ea typeface="Funtastic"/>
                <a:cs typeface="Funtastic"/>
                <a:sym typeface="Funtastic"/>
              </a:rPr>
              <a:t>DATA SOURCES &amp; MULTIMODAL PROCESSING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59668" y="3067586"/>
            <a:ext cx="6230974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Sources: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3 clinical nutrition books (PDFs)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Types: Disease management, diet guidance, pathophysiology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13117" y="3067586"/>
            <a:ext cx="6123837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Tools: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PyMuPDF for pa</a:t>
            </a: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rsing, LangChain for chunking, OpenAI for embedding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05378" y="5827178"/>
            <a:ext cx="6320555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Input Types: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Text: Direct questions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Voice: </a:t>
            </a: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Whisper (Arabic/English)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Image: Food recognition via BLIP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52575" y="5841410"/>
            <a:ext cx="6344479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006243"/>
                </a:solidFill>
                <a:latin typeface="DM Sans Bold"/>
                <a:ea typeface="DM Sans Bold"/>
                <a:cs typeface="DM Sans Bold"/>
                <a:sym typeface="DM Sans Bold"/>
              </a:rPr>
              <a:t>Processing: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Translation (Google Translator)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Context retrieval via ChromaDB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6243"/>
                </a:solidFill>
                <a:latin typeface="DM Sans"/>
                <a:ea typeface="DM Sans"/>
                <a:cs typeface="DM Sans"/>
                <a:sym typeface="DM Sans"/>
              </a:rPr>
              <a:t>Answer generation with context via GPT-4o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8B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591835" cy="10287000"/>
            <a:chOff x="0" y="0"/>
            <a:chExt cx="1486026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026" cy="1593725"/>
            </a:xfrm>
            <a:custGeom>
              <a:avLst/>
              <a:gdLst/>
              <a:ahLst/>
              <a:cxnLst/>
              <a:rect r="r" b="b" t="t" l="l"/>
              <a:pathLst>
                <a:path h="1593725" w="1486026">
                  <a:moveTo>
                    <a:pt x="0" y="0"/>
                  </a:moveTo>
                  <a:lnTo>
                    <a:pt x="1486026" y="0"/>
                  </a:lnTo>
                  <a:lnTo>
                    <a:pt x="1486026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59115" t="0" r="-29037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4862748">
            <a:off x="-5572894" y="-867345"/>
            <a:ext cx="34164937" cy="8367793"/>
          </a:xfrm>
          <a:custGeom>
            <a:avLst/>
            <a:gdLst/>
            <a:ahLst/>
            <a:cxnLst/>
            <a:rect r="r" b="b" t="t" l="l"/>
            <a:pathLst>
              <a:path h="8367793" w="34164937">
                <a:moveTo>
                  <a:pt x="0" y="0"/>
                </a:moveTo>
                <a:lnTo>
                  <a:pt x="34164937" y="0"/>
                </a:lnTo>
                <a:lnTo>
                  <a:pt x="34164937" y="8367792"/>
                </a:lnTo>
                <a:lnTo>
                  <a:pt x="0" y="836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9605" t="0" r="-960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-472780">
            <a:off x="8011065" y="3739730"/>
            <a:ext cx="7657844" cy="264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44"/>
              </a:lnSpc>
            </a:pPr>
            <a:r>
              <a:rPr lang="en-US" sz="8135">
                <a:solidFill>
                  <a:srgbClr val="C63837"/>
                </a:solidFill>
                <a:latin typeface="Funtastic"/>
                <a:ea typeface="Funtastic"/>
                <a:cs typeface="Funtastic"/>
                <a:sym typeface="Funtastic"/>
              </a:rPr>
              <a:t>PERFORMANCE &amp; EVALUATION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DAGmmTHQhlo</dc:identifier>
  <dcterms:modified xsi:type="dcterms:W3CDTF">2011-08-01T06:04:30Z</dcterms:modified>
  <cp:revision>1</cp:revision>
  <dc:title>NUTRIBOT</dc:title>
</cp:coreProperties>
</file>

<file path=docProps/thumbnail.jpeg>
</file>